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71" r:id="rId7"/>
    <p:sldId id="258" r:id="rId8"/>
    <p:sldId id="259" r:id="rId9"/>
    <p:sldId id="274" r:id="rId10"/>
    <p:sldId id="276" r:id="rId11"/>
    <p:sldId id="264" r:id="rId12"/>
    <p:sldId id="273" r:id="rId13"/>
    <p:sldId id="275" r:id="rId14"/>
    <p:sldId id="278" r:id="rId15"/>
    <p:sldId id="266" r:id="rId16"/>
    <p:sldId id="277" r:id="rId17"/>
  </p:sldIdLst>
  <p:sldSz cx="12192000" cy="6858000"/>
  <p:notesSz cx="6858000" cy="9144000"/>
  <p:embeddedFontLst>
    <p:embeddedFont>
      <p:font typeface="Cabin" panose="020B060402020202020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yPYFNNslIpZfLENdd5t+B+QZB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14A48B-4946-64C4-490A-BEC1C3E52ECF}" v="1844" dt="2024-02-19T15:18:37.697"/>
    <p1510:client id="{D06FB02C-C2F3-28E5-E65A-863E7ACB8C3C}" v="15" dt="2024-02-19T11:59:32.1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a80ebe621_6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9a80ebe621_6_1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Title slide 1</a:t>
            </a:r>
            <a:endParaRPr/>
          </a:p>
        </p:txBody>
      </p:sp>
      <p:sp>
        <p:nvSpPr>
          <p:cNvPr id="194" name="Google Shape;194;g29a80ebe621_6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9a80ebe621_6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29a80ebe621_6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Title and content 1</a:t>
            </a:r>
            <a:endParaRPr/>
          </a:p>
        </p:txBody>
      </p:sp>
      <p:sp>
        <p:nvSpPr>
          <p:cNvPr id="303" name="Google Shape;303;g29a80ebe621_6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a80ebe621_6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29a80ebe621_6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Custom layout</a:t>
            </a:r>
            <a:endParaRPr/>
          </a:p>
        </p:txBody>
      </p:sp>
      <p:sp>
        <p:nvSpPr>
          <p:cNvPr id="202" name="Google Shape;202;g29a80ebe621_6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a80ebe621_6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29a80ebe621_6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Custom layout</a:t>
            </a:r>
            <a:endParaRPr/>
          </a:p>
        </p:txBody>
      </p:sp>
      <p:sp>
        <p:nvSpPr>
          <p:cNvPr id="202" name="Google Shape;202;g29a80ebe621_6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327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982934ce9c_0_3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2982934ce9c_0_3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Side by side content 1</a:t>
            </a:r>
            <a:endParaRPr/>
          </a:p>
        </p:txBody>
      </p:sp>
      <p:sp>
        <p:nvSpPr>
          <p:cNvPr id="210" name="Google Shape;210;g2982934ce9c_0_3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982934ce9c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2982934ce9c_0_3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Side by side content 1</a:t>
            </a:r>
            <a:endParaRPr/>
          </a:p>
        </p:txBody>
      </p:sp>
      <p:sp>
        <p:nvSpPr>
          <p:cNvPr id="219" name="Google Shape;219;g2982934ce9c_0_3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a80ebe621_6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29a80ebe621_6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Custom layout</a:t>
            </a:r>
            <a:endParaRPr/>
          </a:p>
        </p:txBody>
      </p:sp>
      <p:sp>
        <p:nvSpPr>
          <p:cNvPr id="202" name="Google Shape;202;g29a80ebe621_6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7435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a80ebe621_6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29a80ebe621_6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Custom layout</a:t>
            </a:r>
            <a:endParaRPr/>
          </a:p>
        </p:txBody>
      </p:sp>
      <p:sp>
        <p:nvSpPr>
          <p:cNvPr id="202" name="Google Shape;202;g29a80ebe621_6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499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982934ce9c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2982934ce9c_0_4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Custom layout</a:t>
            </a:r>
            <a:endParaRPr/>
          </a:p>
        </p:txBody>
      </p:sp>
      <p:sp>
        <p:nvSpPr>
          <p:cNvPr id="262" name="Google Shape;262;g2982934ce9c_0_4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9a80ebe621_6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29a80ebe621_6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Custom layout</a:t>
            </a:r>
            <a:endParaRPr/>
          </a:p>
        </p:txBody>
      </p:sp>
      <p:sp>
        <p:nvSpPr>
          <p:cNvPr id="202" name="Google Shape;202;g29a80ebe621_6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7903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9a80ebe621_6_5"/>
          <p:cNvSpPr/>
          <p:nvPr/>
        </p:nvSpPr>
        <p:spPr>
          <a:xfrm rot="-5400000">
            <a:off x="7725890" y="2391886"/>
            <a:ext cx="4494807" cy="4437412"/>
          </a:xfrm>
          <a:prstGeom prst="rtTriangle">
            <a:avLst/>
          </a:prstGeom>
          <a:solidFill>
            <a:schemeClr val="accent6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29a80ebe621_6_5"/>
          <p:cNvSpPr/>
          <p:nvPr/>
        </p:nvSpPr>
        <p:spPr>
          <a:xfrm rot="-5400000">
            <a:off x="8558614" y="3224611"/>
            <a:ext cx="3701332" cy="3565439"/>
          </a:xfrm>
          <a:prstGeom prst="rtTriangle">
            <a:avLst/>
          </a:prstGeom>
          <a:solidFill>
            <a:schemeClr val="lt2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g29a80ebe621_6_5"/>
          <p:cNvSpPr txBox="1">
            <a:spLocks noGrp="1"/>
          </p:cNvSpPr>
          <p:nvPr>
            <p:ph type="ctrTitle"/>
          </p:nvPr>
        </p:nvSpPr>
        <p:spPr>
          <a:xfrm>
            <a:off x="1559626" y="1270000"/>
            <a:ext cx="815439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bi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29a80ebe621_6_5"/>
          <p:cNvSpPr txBox="1">
            <a:spLocks noGrp="1"/>
          </p:cNvSpPr>
          <p:nvPr>
            <p:ph type="subTitle" idx="1"/>
          </p:nvPr>
        </p:nvSpPr>
        <p:spPr>
          <a:xfrm>
            <a:off x="1559626" y="3657600"/>
            <a:ext cx="815439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g29a80ebe621_6_5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9a80ebe621_6_60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29a80ebe621_6_60"/>
          <p:cNvSpPr/>
          <p:nvPr/>
        </p:nvSpPr>
        <p:spPr>
          <a:xfrm rot="-5400000">
            <a:off x="7623958" y="2289955"/>
            <a:ext cx="4568042" cy="4568042"/>
          </a:xfrm>
          <a:prstGeom prst="rtTriangle">
            <a:avLst/>
          </a:prstGeom>
          <a:solidFill>
            <a:schemeClr val="lt2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29a80ebe621_6_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bin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g29a80ebe621_6_60"/>
          <p:cNvSpPr txBox="1">
            <a:spLocks noGrp="1"/>
          </p:cNvSpPr>
          <p:nvPr>
            <p:ph type="body" idx="1"/>
          </p:nvPr>
        </p:nvSpPr>
        <p:spPr>
          <a:xfrm>
            <a:off x="838200" y="2256312"/>
            <a:ext cx="4800600" cy="36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g29a80ebe621_6_60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g29a80ebe621_6_60"/>
          <p:cNvSpPr>
            <a:spLocks noGrp="1"/>
          </p:cNvSpPr>
          <p:nvPr>
            <p:ph type="pic" idx="2"/>
          </p:nvPr>
        </p:nvSpPr>
        <p:spPr>
          <a:xfrm>
            <a:off x="6673932" y="365125"/>
            <a:ext cx="5011386" cy="55725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9a80ebe621_6_67"/>
          <p:cNvSpPr/>
          <p:nvPr/>
        </p:nvSpPr>
        <p:spPr>
          <a:xfrm rot="-5400000">
            <a:off x="10474036" y="5140033"/>
            <a:ext cx="1717964" cy="1717964"/>
          </a:xfrm>
          <a:prstGeom prst="rtTriangle">
            <a:avLst/>
          </a:prstGeom>
          <a:solidFill>
            <a:schemeClr val="lt2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29a80ebe621_6_67"/>
          <p:cNvSpPr txBox="1">
            <a:spLocks noGrp="1"/>
          </p:cNvSpPr>
          <p:nvPr>
            <p:ph type="title"/>
          </p:nvPr>
        </p:nvSpPr>
        <p:spPr>
          <a:xfrm>
            <a:off x="839788" y="365126"/>
            <a:ext cx="10512424" cy="116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bin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29a80ebe621_6_67"/>
          <p:cNvSpPr txBox="1">
            <a:spLocks noGrp="1"/>
          </p:cNvSpPr>
          <p:nvPr>
            <p:ph type="body" idx="1"/>
          </p:nvPr>
        </p:nvSpPr>
        <p:spPr>
          <a:xfrm>
            <a:off x="839789" y="1754390"/>
            <a:ext cx="4836020" cy="7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1" name="Google Shape;151;g29a80ebe621_6_67"/>
          <p:cNvSpPr txBox="1">
            <a:spLocks noGrp="1"/>
          </p:cNvSpPr>
          <p:nvPr>
            <p:ph type="body" idx="2"/>
          </p:nvPr>
        </p:nvSpPr>
        <p:spPr>
          <a:xfrm>
            <a:off x="839789" y="2578302"/>
            <a:ext cx="4819650" cy="34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g29a80ebe621_6_67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g29a80ebe621_6_67"/>
          <p:cNvSpPr txBox="1">
            <a:spLocks noGrp="1"/>
          </p:cNvSpPr>
          <p:nvPr>
            <p:ph type="body" idx="3"/>
          </p:nvPr>
        </p:nvSpPr>
        <p:spPr>
          <a:xfrm>
            <a:off x="6516194" y="1754390"/>
            <a:ext cx="4836018" cy="764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4" name="Google Shape;154;g29a80ebe621_6_67"/>
          <p:cNvSpPr txBox="1">
            <a:spLocks noGrp="1"/>
          </p:cNvSpPr>
          <p:nvPr>
            <p:ph type="body" idx="4"/>
          </p:nvPr>
        </p:nvSpPr>
        <p:spPr>
          <a:xfrm>
            <a:off x="6516194" y="2578302"/>
            <a:ext cx="4819650" cy="342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9a80ebe621_6_75"/>
          <p:cNvSpPr/>
          <p:nvPr/>
        </p:nvSpPr>
        <p:spPr>
          <a:xfrm rot="-5400000">
            <a:off x="8478876" y="3144871"/>
            <a:ext cx="3736983" cy="3689265"/>
          </a:xfrm>
          <a:prstGeom prst="rtTriangle">
            <a:avLst/>
          </a:prstGeom>
          <a:solidFill>
            <a:schemeClr val="accent6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29a80ebe621_6_75"/>
          <p:cNvSpPr/>
          <p:nvPr/>
        </p:nvSpPr>
        <p:spPr>
          <a:xfrm rot="-5400000">
            <a:off x="9171205" y="3837201"/>
            <a:ext cx="3077286" cy="2964305"/>
          </a:xfrm>
          <a:prstGeom prst="rtTriangle">
            <a:avLst/>
          </a:prstGeom>
          <a:solidFill>
            <a:schemeClr val="lt2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29a80ebe621_6_75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g29a80ebe621_6_75"/>
          <p:cNvSpPr txBox="1">
            <a:spLocks noGrp="1"/>
          </p:cNvSpPr>
          <p:nvPr>
            <p:ph type="body" idx="1"/>
          </p:nvPr>
        </p:nvSpPr>
        <p:spPr>
          <a:xfrm>
            <a:off x="839788" y="1828800"/>
            <a:ext cx="8387907" cy="404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g29a80ebe621_6_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830552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bin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9a80ebe621_6_81"/>
          <p:cNvSpPr/>
          <p:nvPr/>
        </p:nvSpPr>
        <p:spPr>
          <a:xfrm rot="-5400000">
            <a:off x="10474036" y="5140033"/>
            <a:ext cx="1717964" cy="1717964"/>
          </a:xfrm>
          <a:prstGeom prst="rtTriangle">
            <a:avLst/>
          </a:prstGeom>
          <a:solidFill>
            <a:schemeClr val="lt2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29a80ebe621_6_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bin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g29a80ebe621_6_81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g29a80ebe621_6_81"/>
          <p:cNvSpPr txBox="1">
            <a:spLocks noGrp="1"/>
          </p:cNvSpPr>
          <p:nvPr>
            <p:ph type="body" idx="1"/>
          </p:nvPr>
        </p:nvSpPr>
        <p:spPr>
          <a:xfrm>
            <a:off x="839788" y="1828800"/>
            <a:ext cx="10514012" cy="404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9a80ebe621_6_86"/>
          <p:cNvSpPr/>
          <p:nvPr/>
        </p:nvSpPr>
        <p:spPr>
          <a:xfrm rot="-5400000">
            <a:off x="6652792" y="1318788"/>
            <a:ext cx="5642795" cy="5435623"/>
          </a:xfrm>
          <a:prstGeom prst="rtTriangle">
            <a:avLst/>
          </a:prstGeom>
          <a:solidFill>
            <a:schemeClr val="lt2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29a80ebe621_6_86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g29a80ebe621_6_86"/>
          <p:cNvSpPr>
            <a:spLocks noGrp="1"/>
          </p:cNvSpPr>
          <p:nvPr>
            <p:ph type="pic" idx="2"/>
          </p:nvPr>
        </p:nvSpPr>
        <p:spPr>
          <a:xfrm>
            <a:off x="534390" y="365125"/>
            <a:ext cx="11150928" cy="557253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9a80ebe621_6_90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g29a80ebe621_6_90"/>
          <p:cNvSpPr/>
          <p:nvPr/>
        </p:nvSpPr>
        <p:spPr>
          <a:xfrm rot="-5400000">
            <a:off x="8478876" y="3144871"/>
            <a:ext cx="3736983" cy="3689265"/>
          </a:xfrm>
          <a:prstGeom prst="rtTriangle">
            <a:avLst/>
          </a:prstGeom>
          <a:solidFill>
            <a:schemeClr val="accent6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29a80ebe621_6_90"/>
          <p:cNvSpPr/>
          <p:nvPr/>
        </p:nvSpPr>
        <p:spPr>
          <a:xfrm rot="-5400000">
            <a:off x="9171205" y="3837201"/>
            <a:ext cx="3077286" cy="2964305"/>
          </a:xfrm>
          <a:prstGeom prst="rtTriangle">
            <a:avLst/>
          </a:prstGeom>
          <a:solidFill>
            <a:schemeClr val="lt2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9a80ebe621_6_94"/>
          <p:cNvSpPr/>
          <p:nvPr/>
        </p:nvSpPr>
        <p:spPr>
          <a:xfrm rot="-5400000">
            <a:off x="10474036" y="5140033"/>
            <a:ext cx="1717964" cy="1717964"/>
          </a:xfrm>
          <a:prstGeom prst="rtTriangle">
            <a:avLst/>
          </a:prstGeom>
          <a:solidFill>
            <a:schemeClr val="lt2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9a80ebe621_6_9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bin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g29a80ebe621_6_94"/>
          <p:cNvSpPr txBox="1">
            <a:spLocks noGrp="1"/>
          </p:cNvSpPr>
          <p:nvPr>
            <p:ph type="body"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8" name="Google Shape;178;g29a80ebe621_6_94"/>
          <p:cNvSpPr txBox="1">
            <a:spLocks noGrp="1"/>
          </p:cNvSpPr>
          <p:nvPr>
            <p:ph type="body" idx="2"/>
          </p:nvPr>
        </p:nvSpPr>
        <p:spPr>
          <a:xfrm>
            <a:off x="839788" y="2410690"/>
            <a:ext cx="3932237" cy="345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9" name="Google Shape;179;g29a80ebe621_6_94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9a80ebe621_6_100"/>
          <p:cNvSpPr/>
          <p:nvPr/>
        </p:nvSpPr>
        <p:spPr>
          <a:xfrm rot="-5400000">
            <a:off x="6402966" y="1068963"/>
            <a:ext cx="5717965" cy="5860102"/>
          </a:xfrm>
          <a:prstGeom prst="rtTriangle">
            <a:avLst/>
          </a:prstGeom>
          <a:solidFill>
            <a:schemeClr val="accent6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9a80ebe621_6_100"/>
          <p:cNvSpPr/>
          <p:nvPr/>
        </p:nvSpPr>
        <p:spPr>
          <a:xfrm rot="-5400000">
            <a:off x="7483436" y="2149433"/>
            <a:ext cx="4708564" cy="4708564"/>
          </a:xfrm>
          <a:prstGeom prst="rtTriangle">
            <a:avLst/>
          </a:prstGeom>
          <a:solidFill>
            <a:schemeClr val="lt2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9a80ebe621_6_100"/>
          <p:cNvSpPr txBox="1">
            <a:spLocks noGrp="1"/>
          </p:cNvSpPr>
          <p:nvPr>
            <p:ph type="ctrTitle"/>
          </p:nvPr>
        </p:nvSpPr>
        <p:spPr>
          <a:xfrm>
            <a:off x="1086221" y="1041400"/>
            <a:ext cx="51720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bi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29a80ebe621_6_100"/>
          <p:cNvSpPr txBox="1">
            <a:spLocks noGrp="1"/>
          </p:cNvSpPr>
          <p:nvPr>
            <p:ph type="subTitle" idx="1"/>
          </p:nvPr>
        </p:nvSpPr>
        <p:spPr>
          <a:xfrm>
            <a:off x="1086221" y="3853584"/>
            <a:ext cx="51720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5" name="Google Shape;185;g29a80ebe621_6_100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9a80ebe621_6_1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29a80ebe621_6_106"/>
          <p:cNvSpPr txBox="1">
            <a:spLocks noGrp="1"/>
          </p:cNvSpPr>
          <p:nvPr>
            <p:ph type="body" idx="1"/>
          </p:nvPr>
        </p:nvSpPr>
        <p:spPr>
          <a:xfrm rot="5400000">
            <a:off x="4083844" y="-1420018"/>
            <a:ext cx="4024313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g29a80ebe621_6_106"/>
          <p:cNvSpPr txBox="1">
            <a:spLocks noGrp="1"/>
          </p:cNvSpPr>
          <p:nvPr>
            <p:ph type="dt" idx="10"/>
          </p:nvPr>
        </p:nvSpPr>
        <p:spPr>
          <a:xfrm>
            <a:off x="838200" y="61737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g29a80ebe621_6_106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a80ebe621_6_11"/>
          <p:cNvSpPr/>
          <p:nvPr/>
        </p:nvSpPr>
        <p:spPr>
          <a:xfrm rot="-5400000">
            <a:off x="5332021" y="-10160"/>
            <a:ext cx="6859979" cy="6859979"/>
          </a:xfrm>
          <a:prstGeom prst="rtTriangle">
            <a:avLst/>
          </a:prstGeom>
          <a:solidFill>
            <a:schemeClr val="lt2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29a80ebe621_6_11"/>
          <p:cNvSpPr txBox="1">
            <a:spLocks noGrp="1"/>
          </p:cNvSpPr>
          <p:nvPr>
            <p:ph type="ctrTitle"/>
          </p:nvPr>
        </p:nvSpPr>
        <p:spPr>
          <a:xfrm>
            <a:off x="1086221" y="1041400"/>
            <a:ext cx="51720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bi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9a80ebe621_6_11"/>
          <p:cNvSpPr txBox="1">
            <a:spLocks noGrp="1"/>
          </p:cNvSpPr>
          <p:nvPr>
            <p:ph type="subTitle" idx="1"/>
          </p:nvPr>
        </p:nvSpPr>
        <p:spPr>
          <a:xfrm>
            <a:off x="1086221" y="3853584"/>
            <a:ext cx="51720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5" name="Google Shape;95;g29a80ebe621_6_11"/>
          <p:cNvSpPr>
            <a:spLocks noGrp="1"/>
          </p:cNvSpPr>
          <p:nvPr>
            <p:ph type="pic" idx="2"/>
          </p:nvPr>
        </p:nvSpPr>
        <p:spPr>
          <a:xfrm>
            <a:off x="6996545" y="0"/>
            <a:ext cx="4176156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g29a80ebe621_6_11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a80ebe621_6_17"/>
          <p:cNvSpPr/>
          <p:nvPr/>
        </p:nvSpPr>
        <p:spPr>
          <a:xfrm rot="-5400000">
            <a:off x="10474036" y="5140033"/>
            <a:ext cx="1717964" cy="1717964"/>
          </a:xfrm>
          <a:prstGeom prst="rtTriangle">
            <a:avLst/>
          </a:prstGeom>
          <a:solidFill>
            <a:schemeClr val="lt2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9a80ebe621_6_17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96833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29a80ebe621_6_17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a80ebe621_6_21"/>
          <p:cNvSpPr/>
          <p:nvPr/>
        </p:nvSpPr>
        <p:spPr>
          <a:xfrm rot="-5400000">
            <a:off x="10474036" y="5140033"/>
            <a:ext cx="1717964" cy="1717964"/>
          </a:xfrm>
          <a:prstGeom prst="rtTriangle">
            <a:avLst/>
          </a:prstGeom>
          <a:solidFill>
            <a:schemeClr val="lt2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29a80ebe621_6_21"/>
          <p:cNvSpPr txBox="1">
            <a:spLocks noGrp="1"/>
          </p:cNvSpPr>
          <p:nvPr>
            <p:ph type="title"/>
          </p:nvPr>
        </p:nvSpPr>
        <p:spPr>
          <a:xfrm>
            <a:off x="838200" y="93375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bin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29a80ebe621_6_21"/>
          <p:cNvSpPr txBox="1">
            <a:spLocks noGrp="1"/>
          </p:cNvSpPr>
          <p:nvPr>
            <p:ph type="body" idx="1"/>
          </p:nvPr>
        </p:nvSpPr>
        <p:spPr>
          <a:xfrm>
            <a:off x="838200" y="3932238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g29a80ebe621_6_21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a80ebe621_6_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763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bin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29a80ebe621_6_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776356" cy="402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g29a80ebe621_6_26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g29a80ebe621_6_26"/>
          <p:cNvSpPr/>
          <p:nvPr/>
        </p:nvSpPr>
        <p:spPr>
          <a:xfrm>
            <a:off x="7243949" y="0"/>
            <a:ext cx="4948052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9a80ebe621_6_26"/>
          <p:cNvSpPr>
            <a:spLocks noGrp="1"/>
          </p:cNvSpPr>
          <p:nvPr>
            <p:ph type="pic" idx="2"/>
          </p:nvPr>
        </p:nvSpPr>
        <p:spPr>
          <a:xfrm>
            <a:off x="7629897" y="335757"/>
            <a:ext cx="4176156" cy="61864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9a80ebe621_6_32"/>
          <p:cNvSpPr/>
          <p:nvPr/>
        </p:nvSpPr>
        <p:spPr>
          <a:xfrm>
            <a:off x="0" y="3417125"/>
            <a:ext cx="6329548" cy="344087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29a80ebe621_6_32"/>
          <p:cNvSpPr/>
          <p:nvPr/>
        </p:nvSpPr>
        <p:spPr>
          <a:xfrm>
            <a:off x="-2473" y="-23750"/>
            <a:ext cx="6329548" cy="3440875"/>
          </a:xfrm>
          <a:prstGeom prst="rect">
            <a:avLst/>
          </a:prstGeom>
          <a:solidFill>
            <a:schemeClr val="lt2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29a80ebe621_6_3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4897582" cy="256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29a80ebe621_6_32"/>
          <p:cNvSpPr txBox="1">
            <a:spLocks noGrp="1"/>
          </p:cNvSpPr>
          <p:nvPr>
            <p:ph type="body" idx="1"/>
          </p:nvPr>
        </p:nvSpPr>
        <p:spPr>
          <a:xfrm>
            <a:off x="6887688" y="306388"/>
            <a:ext cx="4980462" cy="588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g29a80ebe621_6_32"/>
          <p:cNvSpPr txBox="1">
            <a:spLocks noGrp="1"/>
          </p:cNvSpPr>
          <p:nvPr>
            <p:ph type="sldNum" idx="12"/>
          </p:nvPr>
        </p:nvSpPr>
        <p:spPr>
          <a:xfrm>
            <a:off x="11353800" y="6206670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g29a80ebe621_6_32"/>
          <p:cNvSpPr>
            <a:spLocks noGrp="1"/>
          </p:cNvSpPr>
          <p:nvPr>
            <p:ph type="pic" idx="2"/>
          </p:nvPr>
        </p:nvSpPr>
        <p:spPr>
          <a:xfrm>
            <a:off x="-1" y="3417125"/>
            <a:ext cx="6327076" cy="34408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9a80ebe621_6_39"/>
          <p:cNvSpPr/>
          <p:nvPr/>
        </p:nvSpPr>
        <p:spPr>
          <a:xfrm>
            <a:off x="0" y="3417125"/>
            <a:ext cx="6329548" cy="344087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29a80ebe621_6_39"/>
          <p:cNvSpPr/>
          <p:nvPr/>
        </p:nvSpPr>
        <p:spPr>
          <a:xfrm>
            <a:off x="-2473" y="-23750"/>
            <a:ext cx="6329548" cy="3440875"/>
          </a:xfrm>
          <a:prstGeom prst="rect">
            <a:avLst/>
          </a:prstGeom>
          <a:solidFill>
            <a:schemeClr val="accent6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g29a80ebe621_6_3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4897582" cy="256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bin"/>
              <a:buNone/>
              <a:defRPr sz="4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g29a80ebe621_6_39"/>
          <p:cNvSpPr txBox="1">
            <a:spLocks noGrp="1"/>
          </p:cNvSpPr>
          <p:nvPr>
            <p:ph type="body" idx="1"/>
          </p:nvPr>
        </p:nvSpPr>
        <p:spPr>
          <a:xfrm>
            <a:off x="6887688" y="306388"/>
            <a:ext cx="4980462" cy="588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g29a80ebe621_6_39"/>
          <p:cNvSpPr txBox="1">
            <a:spLocks noGrp="1"/>
          </p:cNvSpPr>
          <p:nvPr>
            <p:ph type="sldNum" idx="12"/>
          </p:nvPr>
        </p:nvSpPr>
        <p:spPr>
          <a:xfrm>
            <a:off x="11353800" y="6206670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g29a80ebe621_6_39"/>
          <p:cNvSpPr>
            <a:spLocks noGrp="1"/>
          </p:cNvSpPr>
          <p:nvPr>
            <p:ph type="pic" idx="2"/>
          </p:nvPr>
        </p:nvSpPr>
        <p:spPr>
          <a:xfrm>
            <a:off x="-1" y="3417125"/>
            <a:ext cx="6327076" cy="34408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a80ebe621_6_46"/>
          <p:cNvSpPr/>
          <p:nvPr/>
        </p:nvSpPr>
        <p:spPr>
          <a:xfrm>
            <a:off x="0" y="3417125"/>
            <a:ext cx="6329548" cy="3440875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29a80ebe621_6_46"/>
          <p:cNvSpPr/>
          <p:nvPr/>
        </p:nvSpPr>
        <p:spPr>
          <a:xfrm>
            <a:off x="6327075" y="0"/>
            <a:ext cx="5864925" cy="6858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29a80ebe621_6_4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4897582" cy="256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bin"/>
              <a:buNone/>
              <a:defRPr sz="4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g29a80ebe621_6_46"/>
          <p:cNvSpPr txBox="1">
            <a:spLocks noGrp="1"/>
          </p:cNvSpPr>
          <p:nvPr>
            <p:ph type="body" idx="1"/>
          </p:nvPr>
        </p:nvSpPr>
        <p:spPr>
          <a:xfrm>
            <a:off x="6887688" y="306388"/>
            <a:ext cx="4980462" cy="588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g29a80ebe621_6_46"/>
          <p:cNvSpPr txBox="1">
            <a:spLocks noGrp="1"/>
          </p:cNvSpPr>
          <p:nvPr>
            <p:ph type="sldNum" idx="12"/>
          </p:nvPr>
        </p:nvSpPr>
        <p:spPr>
          <a:xfrm>
            <a:off x="11353800" y="6206670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g29a80ebe621_6_46"/>
          <p:cNvSpPr>
            <a:spLocks noGrp="1"/>
          </p:cNvSpPr>
          <p:nvPr>
            <p:ph type="pic" idx="2"/>
          </p:nvPr>
        </p:nvSpPr>
        <p:spPr>
          <a:xfrm>
            <a:off x="-1" y="3417125"/>
            <a:ext cx="6327076" cy="344087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9a80ebe621_6_5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29a80ebe621_6_53"/>
          <p:cNvSpPr/>
          <p:nvPr/>
        </p:nvSpPr>
        <p:spPr>
          <a:xfrm rot="-5400000">
            <a:off x="10474036" y="5140033"/>
            <a:ext cx="1717964" cy="1717964"/>
          </a:xfrm>
          <a:prstGeom prst="rtTriangle">
            <a:avLst/>
          </a:prstGeom>
          <a:solidFill>
            <a:schemeClr val="lt2"/>
          </a:solidFill>
          <a:ln w="12700" cap="flat" cmpd="sng">
            <a:solidFill>
              <a:srgbClr val="BABA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9a80ebe621_6_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800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bin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g29a80ebe621_6_53"/>
          <p:cNvSpPr txBox="1">
            <a:spLocks noGrp="1"/>
          </p:cNvSpPr>
          <p:nvPr>
            <p:ph type="body" idx="1"/>
          </p:nvPr>
        </p:nvSpPr>
        <p:spPr>
          <a:xfrm>
            <a:off x="838200" y="2256312"/>
            <a:ext cx="4800600" cy="368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g29a80ebe621_6_53"/>
          <p:cNvSpPr txBox="1">
            <a:spLocks noGrp="1"/>
          </p:cNvSpPr>
          <p:nvPr>
            <p:ph type="body" idx="2"/>
          </p:nvPr>
        </p:nvSpPr>
        <p:spPr>
          <a:xfrm>
            <a:off x="6553200" y="365125"/>
            <a:ext cx="5181600" cy="618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>
                <a:solidFill>
                  <a:schemeClr val="dk2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>
                <a:solidFill>
                  <a:schemeClr val="dk2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>
                <a:solidFill>
                  <a:schemeClr val="dk2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g29a80ebe621_6_53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a80ebe621_6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bin"/>
              <a:buNone/>
              <a:defRPr sz="4400" b="1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g29a80ebe621_6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24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9a80ebe621_6_0"/>
          <p:cNvSpPr txBox="1">
            <a:spLocks noGrp="1"/>
          </p:cNvSpPr>
          <p:nvPr>
            <p:ph type="sldNum" idx="12"/>
          </p:nvPr>
        </p:nvSpPr>
        <p:spPr>
          <a:xfrm>
            <a:off x="11353800" y="6186487"/>
            <a:ext cx="5143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9a80ebe621_6_0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23850" y="6186487"/>
            <a:ext cx="1489364" cy="4174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9a80ebe621_6_111"/>
          <p:cNvSpPr txBox="1">
            <a:spLocks noGrp="1"/>
          </p:cNvSpPr>
          <p:nvPr>
            <p:ph type="ctrTitle"/>
          </p:nvPr>
        </p:nvSpPr>
        <p:spPr>
          <a:xfrm>
            <a:off x="762001" y="819150"/>
            <a:ext cx="8952000" cy="28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Measuring the impact of your work with volunteers</a:t>
            </a:r>
          </a:p>
        </p:txBody>
      </p:sp>
      <p:sp>
        <p:nvSpPr>
          <p:cNvPr id="197" name="Google Shape;197;g29a80ebe621_6_111"/>
          <p:cNvSpPr txBox="1">
            <a:spLocks noGrp="1"/>
          </p:cNvSpPr>
          <p:nvPr>
            <p:ph type="subTitle" idx="1"/>
          </p:nvPr>
        </p:nvSpPr>
        <p:spPr>
          <a:xfrm>
            <a:off x="763213" y="3433916"/>
            <a:ext cx="9211267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000" dirty="0">
                <a:solidFill>
                  <a:srgbClr val="FDEF76"/>
                </a:solidFill>
              </a:rPr>
              <a:t>Using ripple effect mapping </a:t>
            </a:r>
          </a:p>
        </p:txBody>
      </p:sp>
      <p:pic>
        <p:nvPicPr>
          <p:cNvPr id="3" name="Google Shape;215;g2982934ce9c_0_380">
            <a:extLst>
              <a:ext uri="{FF2B5EF4-FFF2-40B4-BE49-F238E27FC236}">
                <a16:creationId xmlns:a16="http://schemas.microsoft.com/office/drawing/2014/main" id="{1F801AE1-88C5-B0AB-B0F4-A2223AE0B1A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2848" y="5981900"/>
            <a:ext cx="1372949" cy="74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8D5D-2B95-BFE6-17D7-74948DCB6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423" y="1056569"/>
            <a:ext cx="5831004" cy="1325563"/>
          </a:xfrm>
        </p:spPr>
        <p:txBody>
          <a:bodyPr/>
          <a:lstStyle/>
          <a:p>
            <a:r>
              <a:rPr lang="en-US" dirty="0"/>
              <a:t>Some examples</a:t>
            </a:r>
          </a:p>
        </p:txBody>
      </p:sp>
      <p:pic>
        <p:nvPicPr>
          <p:cNvPr id="4" name="Picture Placeholder 4">
            <a:extLst>
              <a:ext uri="{FF2B5EF4-FFF2-40B4-BE49-F238E27FC236}">
                <a16:creationId xmlns:a16="http://schemas.microsoft.com/office/drawing/2014/main" id="{BFB52BC4-BD96-1D04-8287-97B1D3AA8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8" r="16741" b="1581"/>
          <a:stretch/>
        </p:blipFill>
        <p:spPr>
          <a:xfrm>
            <a:off x="-1" y="3439153"/>
            <a:ext cx="6269749" cy="406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2B0253-818D-E2BB-9DD5-0FB7D7F2CA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1" t="10322" r="8225" b="3226"/>
          <a:stretch/>
        </p:blipFill>
        <p:spPr>
          <a:xfrm rot="10800000">
            <a:off x="6255926" y="2845505"/>
            <a:ext cx="5933956" cy="44413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4AF7EC-0A7D-EEE4-E4CF-89006FB21D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38" t="5042" r="5579" b="23651"/>
          <a:stretch/>
        </p:blipFill>
        <p:spPr>
          <a:xfrm>
            <a:off x="6254045" y="-146050"/>
            <a:ext cx="5934548" cy="359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1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D0F73-5524-9781-5337-25F7A649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your ripple effect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9EF71E-0408-F12E-D67E-BFC9CF110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Now's the time to create your map! Grab some pen or paper or use an online whiteboard tool such as Miro and </a:t>
            </a:r>
            <a:r>
              <a:rPr lang="en-US" dirty="0" err="1"/>
              <a:t>Flinga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Creating your map can take as short or long as you like, but we'd suggest taking 30 mins – 1 hour. Remember you can keep going on another page if you run out of space.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oogle Shape;308;g29a80ebe621_6_142">
            <a:extLst>
              <a:ext uri="{FF2B5EF4-FFF2-40B4-BE49-F238E27FC236}">
                <a16:creationId xmlns:a16="http://schemas.microsoft.com/office/drawing/2014/main" id="{7DCFB00B-E21B-F375-7889-529E6E44CC1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2848" y="5981900"/>
            <a:ext cx="1372949" cy="74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868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9a80ebe621_6_1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577635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Enhance your map</a:t>
            </a:r>
          </a:p>
        </p:txBody>
      </p:sp>
      <p:sp>
        <p:nvSpPr>
          <p:cNvPr id="306" name="Google Shape;306;g29a80ebe621_6_142"/>
          <p:cNvSpPr txBox="1">
            <a:spLocks noGrp="1"/>
          </p:cNvSpPr>
          <p:nvPr>
            <p:ph type="body" idx="1"/>
          </p:nvPr>
        </p:nvSpPr>
        <p:spPr>
          <a:xfrm>
            <a:off x="539750" y="1513417"/>
            <a:ext cx="6371133" cy="4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r>
              <a:rPr lang="en-US" dirty="0"/>
              <a:t>You can enhance your map by adding some features such as: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4999"/>
              </a:lnSpc>
              <a:spcBef>
                <a:spcPts val="0"/>
              </a:spcBef>
              <a:buNone/>
            </a:pPr>
            <a:endParaRPr lang="en-US" dirty="0"/>
          </a:p>
          <a:p>
            <a:pPr indent="-457200">
              <a:lnSpc>
                <a:spcPct val="114999"/>
              </a:lnSpc>
              <a:spcBef>
                <a:spcPts val="0"/>
              </a:spcBef>
            </a:pPr>
            <a:r>
              <a:rPr lang="en-US" dirty="0"/>
              <a:t>Use </a:t>
            </a:r>
            <a:r>
              <a:rPr lang="en-US" err="1"/>
              <a:t>coloured</a:t>
            </a:r>
            <a:r>
              <a:rPr lang="en-US" dirty="0"/>
              <a:t> stickers to indicate whether an impact relates to an individual change, an </a:t>
            </a:r>
            <a:r>
              <a:rPr lang="en-US" err="1"/>
              <a:t>organisational</a:t>
            </a:r>
            <a:r>
              <a:rPr lang="en-US" dirty="0"/>
              <a:t> change or a wider community/society change</a:t>
            </a:r>
          </a:p>
          <a:p>
            <a:pPr indent="-457200">
              <a:lnSpc>
                <a:spcPct val="114999"/>
              </a:lnSpc>
              <a:spcBef>
                <a:spcPts val="0"/>
              </a:spcBef>
            </a:pPr>
            <a:endParaRPr lang="en-US" dirty="0"/>
          </a:p>
          <a:p>
            <a:pPr indent="-457200">
              <a:lnSpc>
                <a:spcPct val="114999"/>
              </a:lnSpc>
              <a:spcBef>
                <a:spcPts val="0"/>
              </a:spcBef>
            </a:pPr>
            <a:r>
              <a:rPr lang="en-US" dirty="0"/>
              <a:t>Get everyone who's worked on your map to identify what they think is the most significant change</a:t>
            </a:r>
          </a:p>
          <a:p>
            <a:pPr indent="-457200">
              <a:lnSpc>
                <a:spcPct val="114999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307" name="Google Shape;307;g29a80ebe621_6_1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015" t="27704" b="3225"/>
          <a:stretch/>
        </p:blipFill>
        <p:spPr>
          <a:xfrm>
            <a:off x="7196700" y="0"/>
            <a:ext cx="5265242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29a80ebe621_6_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2848" y="5981900"/>
            <a:ext cx="1372949" cy="74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53190-FF59-7F79-9273-9B2A563B4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F4E6A-A30C-FB88-1F9F-7CB1AA5D7A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Congrats! You've got a ripple effect map! You can now use this to help demonstrate the impact of your project</a:t>
            </a:r>
          </a:p>
          <a:p>
            <a:endParaRPr lang="en-US" dirty="0"/>
          </a:p>
          <a:p>
            <a:r>
              <a:rPr lang="en-US" dirty="0"/>
              <a:t>You can use it as it is, or use it as the foundation for outcome monitoring, creating a logic model of change or planning future interventions</a:t>
            </a:r>
          </a:p>
          <a:p>
            <a:endParaRPr lang="en-US" dirty="0"/>
          </a:p>
          <a:p>
            <a:r>
              <a:rPr lang="en-US" dirty="0"/>
              <a:t>You can repeat the ripple effect mapping exercise at any point throughout the project to see how the impacts have developed or changed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Google Shape;308;g29a80ebe621_6_142">
            <a:extLst>
              <a:ext uri="{FF2B5EF4-FFF2-40B4-BE49-F238E27FC236}">
                <a16:creationId xmlns:a16="http://schemas.microsoft.com/office/drawing/2014/main" id="{AD126B94-B22B-C729-E61D-F9554A77B48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22848" y="5981900"/>
            <a:ext cx="1372949" cy="74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72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a80ebe621_6_13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96833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205" name="Google Shape;205;g29a80ebe621_6_131"/>
          <p:cNvSpPr txBox="1"/>
          <p:nvPr/>
        </p:nvSpPr>
        <p:spPr>
          <a:xfrm>
            <a:off x="971550" y="1676400"/>
            <a:ext cx="9315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This session covers the following:</a:t>
            </a:r>
          </a:p>
          <a:p>
            <a:endParaRPr lang="en-US" sz="32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ato"/>
              <a:buChar char="●"/>
            </a:pPr>
            <a:r>
              <a:rPr lang="en-US" sz="3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What is Ripple Effect Mapping?</a:t>
            </a:r>
            <a:endParaRPr sz="32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457200" indent="-393700">
              <a:buClr>
                <a:schemeClr val="lt1"/>
              </a:buClr>
              <a:buSzPts val="2600"/>
              <a:buFont typeface="Lato"/>
              <a:buChar char="●"/>
            </a:pPr>
            <a:endParaRPr lang="en-US" sz="32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Lato"/>
              <a:buChar char="●"/>
            </a:pPr>
            <a:r>
              <a:rPr lang="en-US" sz="32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Ripple Effect Mapping activity</a:t>
            </a:r>
            <a:endParaRPr sz="32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63500">
              <a:buClr>
                <a:schemeClr val="lt1"/>
              </a:buClr>
              <a:buSzPts val="2600"/>
            </a:pPr>
            <a:endParaRPr lang="en-US" sz="32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</a:pPr>
            <a:endParaRPr sz="36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3" name="Google Shape;215;g2982934ce9c_0_380">
            <a:extLst>
              <a:ext uri="{FF2B5EF4-FFF2-40B4-BE49-F238E27FC236}">
                <a16:creationId xmlns:a16="http://schemas.microsoft.com/office/drawing/2014/main" id="{3E3E3E22-0690-BB50-9C7F-A269B37F17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2848" y="5981900"/>
            <a:ext cx="1372949" cy="74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a80ebe621_6_13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96833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So you want to measure your impact?</a:t>
            </a:r>
          </a:p>
        </p:txBody>
      </p:sp>
      <p:sp>
        <p:nvSpPr>
          <p:cNvPr id="205" name="Google Shape;205;g29a80ebe621_6_131"/>
          <p:cNvSpPr txBox="1"/>
          <p:nvPr/>
        </p:nvSpPr>
        <p:spPr>
          <a:xfrm>
            <a:off x="971550" y="1676400"/>
            <a:ext cx="93156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Measuring the impact of your work with volunteers can be difficult, as it involves many moving parts and stories that are difficult to quantify.</a:t>
            </a:r>
          </a:p>
          <a:p>
            <a:endParaRPr lang="en-US" sz="30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r>
              <a:rPr lang="en-US" sz="30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Ripple effect mapping is a technique that is designed to capture the ‘ripples’ of impact that are hard to measure by more traditional methods or that don't happen immediately.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3" name="Google Shape;215;g2982934ce9c_0_380">
            <a:extLst>
              <a:ext uri="{FF2B5EF4-FFF2-40B4-BE49-F238E27FC236}">
                <a16:creationId xmlns:a16="http://schemas.microsoft.com/office/drawing/2014/main" id="{575E3666-1BB9-B2D6-78B8-D3F8E2F82EA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2848" y="5981900"/>
            <a:ext cx="1372949" cy="74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937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982934ce9c_0_3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4800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bin"/>
              <a:buNone/>
            </a:pPr>
            <a:r>
              <a:rPr lang="en-US" sz="4400"/>
              <a:t>What is Ripple Effect Mapping?</a:t>
            </a:r>
            <a:endParaRPr/>
          </a:p>
        </p:txBody>
      </p:sp>
      <p:sp>
        <p:nvSpPr>
          <p:cNvPr id="213" name="Google Shape;213;g2982934ce9c_0_380"/>
          <p:cNvSpPr txBox="1">
            <a:spLocks noGrp="1"/>
          </p:cNvSpPr>
          <p:nvPr>
            <p:ph type="body" idx="1"/>
          </p:nvPr>
        </p:nvSpPr>
        <p:spPr>
          <a:xfrm>
            <a:off x="457200" y="1943099"/>
            <a:ext cx="5181600" cy="3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It is a technique for impact evaluation, specifically designed for community-based </a:t>
            </a:r>
            <a:r>
              <a:rPr lang="en-US" sz="2400" dirty="0" err="1"/>
              <a:t>programmes</a:t>
            </a:r>
            <a:r>
              <a:rPr lang="en-US" sz="2400" dirty="0"/>
              <a:t> and projects. </a:t>
            </a:r>
            <a:endParaRPr lang="en-US"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It involves people who are a part of process/project reflecting on and visually mapping intended and unintended changes. </a:t>
            </a:r>
            <a:endParaRPr sz="2400"/>
          </a:p>
        </p:txBody>
      </p:sp>
      <p:pic>
        <p:nvPicPr>
          <p:cNvPr id="214" name="Google Shape;214;g2982934ce9c_0_380"/>
          <p:cNvPicPr preferRelativeResize="0"/>
          <p:nvPr/>
        </p:nvPicPr>
        <p:blipFill rotWithShape="1">
          <a:blip r:embed="rId3">
            <a:alphaModFix/>
          </a:blip>
          <a:srcRect l="34580"/>
          <a:stretch/>
        </p:blipFill>
        <p:spPr>
          <a:xfrm>
            <a:off x="6076950" y="0"/>
            <a:ext cx="79761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g2982934ce9c_0_3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2848" y="5981900"/>
            <a:ext cx="1372949" cy="74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982934ce9c_0_387"/>
          <p:cNvSpPr txBox="1">
            <a:spLocks noGrp="1"/>
          </p:cNvSpPr>
          <p:nvPr>
            <p:ph type="body" idx="1"/>
          </p:nvPr>
        </p:nvSpPr>
        <p:spPr>
          <a:xfrm>
            <a:off x="400050" y="2256300"/>
            <a:ext cx="5238900" cy="36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The method is: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●"/>
            </a:pPr>
            <a:r>
              <a:rPr lang="en-US" sz="2400"/>
              <a:t>Participatory and interactive – i.e., it involves you!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●"/>
            </a:pPr>
            <a:r>
              <a:rPr lang="en-US" sz="2400"/>
              <a:t>Iterative and conclusive – i.e., it can be used in the middle or end of projects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"/>
              <a:buChar char="●"/>
            </a:pPr>
            <a:r>
              <a:rPr lang="en-US" sz="2400"/>
              <a:t>Adaptable to unique contexts – i.e., easy to make it fit our needs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223" name="Google Shape;223;g2982934ce9c_0_387"/>
          <p:cNvPicPr preferRelativeResize="0"/>
          <p:nvPr/>
        </p:nvPicPr>
        <p:blipFill rotWithShape="1">
          <a:blip r:embed="rId3">
            <a:alphaModFix/>
          </a:blip>
          <a:srcRect r="16638"/>
          <a:stretch/>
        </p:blipFill>
        <p:spPr>
          <a:xfrm rot="5400000">
            <a:off x="5734051" y="342899"/>
            <a:ext cx="6838948" cy="615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g2982934ce9c_0_38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22848" y="5981900"/>
            <a:ext cx="1372949" cy="7448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35BFC5F-D81F-3922-5183-4D6EE0F1B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17156" cy="1339674"/>
          </a:xfrm>
        </p:spPr>
        <p:txBody>
          <a:bodyPr/>
          <a:lstStyle/>
          <a:p>
            <a:r>
              <a:rPr lang="en-US" dirty="0"/>
              <a:t>What is Ripple Effect Mapping?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a80ebe621_6_13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96833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Who should be involved?</a:t>
            </a:r>
          </a:p>
        </p:txBody>
      </p:sp>
      <p:sp>
        <p:nvSpPr>
          <p:cNvPr id="205" name="Google Shape;205;g29a80ebe621_6_131"/>
          <p:cNvSpPr txBox="1"/>
          <p:nvPr/>
        </p:nvSpPr>
        <p:spPr>
          <a:xfrm>
            <a:off x="971550" y="1690511"/>
            <a:ext cx="10627933" cy="417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93700">
              <a:buClr>
                <a:schemeClr val="lt1"/>
              </a:buClr>
              <a:buSzPts val="2600"/>
              <a:buFont typeface="Lato"/>
              <a:buChar char="●"/>
            </a:pP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Ripple</a:t>
            </a: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 effect mapping works best when you have a group of people who are all involved in the </a:t>
            </a:r>
            <a:r>
              <a:rPr lang="en-US" sz="2600" dirty="0" err="1">
                <a:solidFill>
                  <a:schemeClr val="lt1"/>
                </a:solidFill>
                <a:latin typeface="Lato"/>
                <a:ea typeface="Lato"/>
                <a:cs typeface="Lato"/>
              </a:rPr>
              <a:t>organisation</a:t>
            </a: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, project or aim you're evaluating working on the same map</a:t>
            </a:r>
            <a:endParaRPr lang="en-US" sz="2600" dirty="0" err="1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457200" indent="-393700">
              <a:buClr>
                <a:srgbClr val="FFFFFF"/>
              </a:buClr>
              <a:buSzPts val="2600"/>
              <a:buFont typeface="Lato"/>
              <a:buChar char="●"/>
            </a:pPr>
            <a:endParaRPr lang="en-US" sz="26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457200" indent="-393700">
              <a:buClr>
                <a:srgbClr val="FFFFFF"/>
              </a:buClr>
              <a:buSzPts val="2600"/>
              <a:buFont typeface="Lato"/>
              <a:buChar char="●"/>
            </a:pP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You want as many different perspectives as possible – so invite the CEO, a couple of volunteers, your volunteer manager and anyone in between</a:t>
            </a:r>
          </a:p>
          <a:p>
            <a:pPr marL="457200" indent="-393700">
              <a:buClr>
                <a:srgbClr val="FFFFFF"/>
              </a:buClr>
              <a:buSzPts val="2600"/>
              <a:buFont typeface="Lato"/>
              <a:buChar char="●"/>
            </a:pPr>
            <a:endParaRPr lang="en-US" sz="26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endParaRPr lang="en-US" sz="2800">
              <a:solidFill>
                <a:schemeClr val="lt1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3" name="Google Shape;215;g2982934ce9c_0_380">
            <a:extLst>
              <a:ext uri="{FF2B5EF4-FFF2-40B4-BE49-F238E27FC236}">
                <a16:creationId xmlns:a16="http://schemas.microsoft.com/office/drawing/2014/main" id="{841099E0-0D87-0ECD-781F-4A00ABD726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2848" y="5981900"/>
            <a:ext cx="1372949" cy="74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77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a80ebe621_6_13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96833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What are 'ripples'?</a:t>
            </a:r>
          </a:p>
        </p:txBody>
      </p:sp>
      <p:sp>
        <p:nvSpPr>
          <p:cNvPr id="205" name="Google Shape;205;g29a80ebe621_6_131"/>
          <p:cNvSpPr txBox="1"/>
          <p:nvPr/>
        </p:nvSpPr>
        <p:spPr>
          <a:xfrm>
            <a:off x="971550" y="1690511"/>
            <a:ext cx="10627933" cy="417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93700">
              <a:buClr>
                <a:schemeClr val="lt1"/>
              </a:buClr>
              <a:buSzPts val="2600"/>
              <a:buFont typeface="Lato"/>
              <a:buChar char="●"/>
            </a:pP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Ripples are the impacts of actions, and then the impacts of those impacts, and the impacts of </a:t>
            </a:r>
            <a:r>
              <a:rPr lang="en-US" sz="2600" i="1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those</a:t>
            </a: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 impacts and so on</a:t>
            </a:r>
            <a:endParaRPr lang="en-US" sz="2600" err="1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457200" lvl="0" indent="-39370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Lato"/>
              <a:buChar char="●"/>
            </a:pPr>
            <a:endParaRPr lang="en-US" sz="26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457200" indent="-393700">
              <a:buClr>
                <a:srgbClr val="FFFFFF"/>
              </a:buClr>
              <a:buSzPts val="2600"/>
              <a:buFont typeface="Lato"/>
              <a:buChar char="●"/>
            </a:pP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i.e. because we took x action, y happened, and because y happened, z happened</a:t>
            </a:r>
            <a:endParaRPr lang="en-US">
              <a:solidFill>
                <a:schemeClr val="lt1"/>
              </a:solidFill>
            </a:endParaRPr>
          </a:p>
          <a:p>
            <a:pPr marL="457200" indent="-393700">
              <a:buClr>
                <a:srgbClr val="FFFFFF"/>
              </a:buClr>
              <a:buSzPts val="2600"/>
              <a:buFont typeface="Lato"/>
              <a:buChar char="●"/>
            </a:pPr>
            <a:endParaRPr lang="en-US" sz="26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457200" indent="-393700">
              <a:buClr>
                <a:srgbClr val="FFFFFF"/>
              </a:buClr>
              <a:buSzPts val="2600"/>
              <a:buFont typeface="Lato"/>
              <a:buChar char="●"/>
            </a:pP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These can be simple or complex, personal or </a:t>
            </a:r>
            <a:r>
              <a:rPr lang="en-US" sz="2600" dirty="0" err="1">
                <a:solidFill>
                  <a:schemeClr val="lt1"/>
                </a:solidFill>
                <a:latin typeface="Lato"/>
                <a:ea typeface="Lato"/>
                <a:cs typeface="Lato"/>
              </a:rPr>
              <a:t>organisational</a:t>
            </a: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, new actions or measurable outcomes</a:t>
            </a:r>
          </a:p>
          <a:p>
            <a:endParaRPr lang="en-US" sz="260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endParaRPr lang="en-US" sz="2800">
              <a:solidFill>
                <a:schemeClr val="lt1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3" name="Google Shape;215;g2982934ce9c_0_380">
            <a:extLst>
              <a:ext uri="{FF2B5EF4-FFF2-40B4-BE49-F238E27FC236}">
                <a16:creationId xmlns:a16="http://schemas.microsoft.com/office/drawing/2014/main" id="{841099E0-0D87-0ECD-781F-4A00ABD726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2848" y="5981900"/>
            <a:ext cx="1372949" cy="74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887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982934ce9c_0_416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96834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400"/>
            </a:pPr>
            <a:r>
              <a:rPr lang="en-US" sz="2800" dirty="0"/>
              <a:t>Example – from the action on the left, we have identified these subsequent 'ripples' of impact</a:t>
            </a:r>
          </a:p>
        </p:txBody>
      </p:sp>
      <p:sp>
        <p:nvSpPr>
          <p:cNvPr id="266" name="Google Shape;266;g2982934ce9c_0_416"/>
          <p:cNvSpPr/>
          <p:nvPr/>
        </p:nvSpPr>
        <p:spPr>
          <a:xfrm>
            <a:off x="493889" y="2810248"/>
            <a:ext cx="2490900" cy="1391100"/>
          </a:xfrm>
          <a:prstGeom prst="rect">
            <a:avLst/>
          </a:prstGeom>
          <a:solidFill>
            <a:schemeClr val="accent2">
              <a:lumMod val="90000"/>
            </a:schemeClr>
          </a:solidFill>
          <a:ln w="9525" cap="flat" cmpd="sng">
            <a:solidFill>
              <a:srgbClr val="3C4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3C4670"/>
                </a:solidFill>
                <a:latin typeface="Lato"/>
                <a:ea typeface="Lato"/>
                <a:cs typeface="Lato"/>
                <a:sym typeface="Lato"/>
              </a:rPr>
              <a:t>Learned about the Vision for Volunteering and wanted to change our recruitment processes to open access to our volunteering roles</a:t>
            </a:r>
            <a:endParaRPr dirty="0">
              <a:solidFill>
                <a:srgbClr val="3C46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g2982934ce9c_0_416"/>
          <p:cNvSpPr/>
          <p:nvPr/>
        </p:nvSpPr>
        <p:spPr>
          <a:xfrm>
            <a:off x="3187368" y="1954187"/>
            <a:ext cx="2490900" cy="969300"/>
          </a:xfrm>
          <a:prstGeom prst="rect">
            <a:avLst/>
          </a:prstGeom>
          <a:solidFill>
            <a:srgbClr val="FDEF76"/>
          </a:solidFill>
          <a:ln w="9525" cap="flat" cmpd="sng">
            <a:solidFill>
              <a:srgbClr val="3C4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4670"/>
                </a:solidFill>
                <a:latin typeface="Lato"/>
                <a:ea typeface="Lato"/>
                <a:cs typeface="Lato"/>
                <a:sym typeface="Lato"/>
              </a:rPr>
              <a:t>Started accepting video applications as well as written applications.</a:t>
            </a:r>
            <a:endParaRPr>
              <a:solidFill>
                <a:srgbClr val="3C46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g2982934ce9c_0_416"/>
          <p:cNvSpPr/>
          <p:nvPr/>
        </p:nvSpPr>
        <p:spPr>
          <a:xfrm>
            <a:off x="3187368" y="3386312"/>
            <a:ext cx="2490900" cy="969300"/>
          </a:xfrm>
          <a:prstGeom prst="rect">
            <a:avLst/>
          </a:prstGeom>
          <a:solidFill>
            <a:srgbClr val="FDEF76"/>
          </a:solidFill>
          <a:ln w="9525" cap="flat" cmpd="sng">
            <a:solidFill>
              <a:srgbClr val="3C4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4670"/>
                </a:solidFill>
                <a:latin typeface="Lato"/>
                <a:ea typeface="Lato"/>
                <a:cs typeface="Lato"/>
                <a:sym typeface="Lato"/>
              </a:rPr>
              <a:t>Formed a partnership with a local temple.</a:t>
            </a:r>
            <a:endParaRPr>
              <a:solidFill>
                <a:srgbClr val="3C46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9" name="Google Shape;269;g2982934ce9c_0_416"/>
          <p:cNvSpPr/>
          <p:nvPr/>
        </p:nvSpPr>
        <p:spPr>
          <a:xfrm>
            <a:off x="3187356" y="4684108"/>
            <a:ext cx="2490900" cy="969300"/>
          </a:xfrm>
          <a:prstGeom prst="rect">
            <a:avLst/>
          </a:prstGeom>
          <a:solidFill>
            <a:srgbClr val="FDEF76"/>
          </a:solidFill>
          <a:ln w="9525" cap="flat" cmpd="sng">
            <a:solidFill>
              <a:srgbClr val="3C4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4670"/>
                </a:solidFill>
                <a:latin typeface="Lato"/>
                <a:ea typeface="Lato"/>
                <a:cs typeface="Lato"/>
                <a:sym typeface="Lato"/>
              </a:rPr>
              <a:t>Introduced entrance interviews where we work with new volunteers to build a role that suits them.</a:t>
            </a:r>
            <a:endParaRPr>
              <a:solidFill>
                <a:srgbClr val="3C46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0" name="Google Shape;270;g2982934ce9c_0_416"/>
          <p:cNvSpPr/>
          <p:nvPr/>
        </p:nvSpPr>
        <p:spPr>
          <a:xfrm>
            <a:off x="5923174" y="1608675"/>
            <a:ext cx="2412000" cy="876000"/>
          </a:xfrm>
          <a:prstGeom prst="rect">
            <a:avLst/>
          </a:prstGeom>
          <a:solidFill>
            <a:srgbClr val="FDEF76"/>
          </a:solidFill>
          <a:ln w="9525" cap="flat" cmpd="sng">
            <a:solidFill>
              <a:srgbClr val="3C4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4670"/>
                </a:solidFill>
                <a:latin typeface="Lato"/>
                <a:ea typeface="Lato"/>
                <a:cs typeface="Lato"/>
                <a:sym typeface="Lato"/>
              </a:rPr>
              <a:t>Saw an increase in applications (give figures if you have them)</a:t>
            </a:r>
            <a:endParaRPr>
              <a:solidFill>
                <a:srgbClr val="3C46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g2982934ce9c_0_416"/>
          <p:cNvSpPr/>
          <p:nvPr/>
        </p:nvSpPr>
        <p:spPr>
          <a:xfrm>
            <a:off x="8719228" y="1462227"/>
            <a:ext cx="2412000" cy="876000"/>
          </a:xfrm>
          <a:prstGeom prst="rect">
            <a:avLst/>
          </a:prstGeom>
          <a:solidFill>
            <a:srgbClr val="FDEF76"/>
          </a:solidFill>
          <a:ln w="9525" cap="flat" cmpd="sng">
            <a:solidFill>
              <a:srgbClr val="3C4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4670"/>
                </a:solidFill>
                <a:latin typeface="Lato"/>
                <a:ea typeface="Lato"/>
                <a:cs typeface="Lato"/>
                <a:sym typeface="Lato"/>
              </a:rPr>
              <a:t>Recruited 10 new volunteers.</a:t>
            </a:r>
            <a:endParaRPr>
              <a:solidFill>
                <a:srgbClr val="3C46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g2982934ce9c_0_416"/>
          <p:cNvSpPr/>
          <p:nvPr/>
        </p:nvSpPr>
        <p:spPr>
          <a:xfrm>
            <a:off x="5923174" y="2708388"/>
            <a:ext cx="2412000" cy="876000"/>
          </a:xfrm>
          <a:prstGeom prst="rect">
            <a:avLst/>
          </a:prstGeom>
          <a:solidFill>
            <a:srgbClr val="FDEF76"/>
          </a:solidFill>
          <a:ln w="9525" cap="flat" cmpd="sng">
            <a:solidFill>
              <a:srgbClr val="3C4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4670"/>
                </a:solidFill>
                <a:latin typeface="Lato"/>
                <a:ea typeface="Lato"/>
                <a:cs typeface="Lato"/>
                <a:sym typeface="Lato"/>
              </a:rPr>
              <a:t>Our volunteers now represent a more diverse range of backgrounds (be as specific as you can)</a:t>
            </a:r>
            <a:endParaRPr>
              <a:solidFill>
                <a:srgbClr val="3C46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g2982934ce9c_0_416"/>
          <p:cNvSpPr/>
          <p:nvPr/>
        </p:nvSpPr>
        <p:spPr>
          <a:xfrm>
            <a:off x="5923156" y="3851850"/>
            <a:ext cx="2412000" cy="969300"/>
          </a:xfrm>
          <a:prstGeom prst="rect">
            <a:avLst/>
          </a:prstGeom>
          <a:solidFill>
            <a:srgbClr val="FDEF76"/>
          </a:solidFill>
          <a:ln w="9525" cap="flat" cmpd="sng">
            <a:solidFill>
              <a:srgbClr val="3C4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4670"/>
                </a:solidFill>
                <a:latin typeface="Lato"/>
                <a:ea typeface="Lato"/>
                <a:cs typeface="Lato"/>
                <a:sym typeface="Lato"/>
              </a:rPr>
              <a:t>We have volunteers taking on new roles. e.g. social media which has attracted younger volunteers.</a:t>
            </a:r>
            <a:endParaRPr>
              <a:solidFill>
                <a:srgbClr val="3C46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g2982934ce9c_0_416"/>
          <p:cNvSpPr/>
          <p:nvPr/>
        </p:nvSpPr>
        <p:spPr>
          <a:xfrm>
            <a:off x="5883731" y="5088599"/>
            <a:ext cx="2490900" cy="1558500"/>
          </a:xfrm>
          <a:prstGeom prst="rect">
            <a:avLst/>
          </a:prstGeom>
          <a:solidFill>
            <a:srgbClr val="FDEF76"/>
          </a:solidFill>
          <a:ln w="9525" cap="flat" cmpd="sng">
            <a:solidFill>
              <a:srgbClr val="3C4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4670"/>
                </a:solidFill>
                <a:latin typeface="Lato"/>
                <a:ea typeface="Lato"/>
                <a:cs typeface="Lato"/>
                <a:sym typeface="Lato"/>
              </a:rPr>
              <a:t>Katie started volunteering with us as we were able to build a role that fit around her childcare. She has since brought along two of her mum friends to join the volunteer team.</a:t>
            </a:r>
            <a:endParaRPr>
              <a:solidFill>
                <a:srgbClr val="3C46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g2982934ce9c_0_416"/>
          <p:cNvSpPr/>
          <p:nvPr/>
        </p:nvSpPr>
        <p:spPr>
          <a:xfrm>
            <a:off x="8731581" y="3851851"/>
            <a:ext cx="2412000" cy="1076700"/>
          </a:xfrm>
          <a:prstGeom prst="rect">
            <a:avLst/>
          </a:prstGeom>
          <a:solidFill>
            <a:srgbClr val="FDEF76"/>
          </a:solidFill>
          <a:ln w="9525" cap="flat" cmpd="sng">
            <a:solidFill>
              <a:srgbClr val="3C4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4670"/>
                </a:solidFill>
                <a:latin typeface="Lato"/>
                <a:ea typeface="Lato"/>
                <a:cs typeface="Lato"/>
                <a:sym typeface="Lato"/>
              </a:rPr>
              <a:t>Milly, our youngest volunteer, has set us up on TikTok and we are attracting new donations using the platform.</a:t>
            </a:r>
            <a:endParaRPr>
              <a:solidFill>
                <a:srgbClr val="3C46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g2982934ce9c_0_416"/>
          <p:cNvSpPr/>
          <p:nvPr/>
        </p:nvSpPr>
        <p:spPr>
          <a:xfrm>
            <a:off x="8679781" y="2575050"/>
            <a:ext cx="2490900" cy="1142700"/>
          </a:xfrm>
          <a:prstGeom prst="rect">
            <a:avLst/>
          </a:prstGeom>
          <a:solidFill>
            <a:srgbClr val="FDEF76"/>
          </a:solidFill>
          <a:ln w="9525" cap="flat" cmpd="sng">
            <a:solidFill>
              <a:srgbClr val="3C4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4670"/>
                </a:solidFill>
                <a:latin typeface="Lato"/>
                <a:ea typeface="Lato"/>
                <a:cs typeface="Lato"/>
                <a:sym typeface="Lato"/>
              </a:rPr>
              <a:t>Held a Diwali celebration event for the residents in our care home led by volunteers. People learned new craft skills and had a great time!</a:t>
            </a:r>
            <a:endParaRPr>
              <a:solidFill>
                <a:srgbClr val="3C467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g2982934ce9c_0_416"/>
          <p:cNvSpPr/>
          <p:nvPr/>
        </p:nvSpPr>
        <p:spPr>
          <a:xfrm>
            <a:off x="8692255" y="5088599"/>
            <a:ext cx="2490900" cy="1142700"/>
          </a:xfrm>
          <a:prstGeom prst="rect">
            <a:avLst/>
          </a:prstGeom>
          <a:solidFill>
            <a:srgbClr val="FDEF76"/>
          </a:solidFill>
          <a:ln w="9525" cap="flat" cmpd="sng">
            <a:solidFill>
              <a:srgbClr val="3C46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C4670"/>
                </a:solidFill>
                <a:latin typeface="Lato"/>
                <a:ea typeface="Lato"/>
                <a:cs typeface="Lato"/>
                <a:sym typeface="Lato"/>
              </a:rPr>
              <a:t>One of the mum volunteers has now started a Health and Social Care qualification as a result of her volunteering experiences.</a:t>
            </a:r>
            <a:endParaRPr>
              <a:solidFill>
                <a:srgbClr val="3C4670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8" name="Google Shape;278;g2982934ce9c_0_416"/>
          <p:cNvCxnSpPr>
            <a:cxnSpLocks/>
          </p:cNvCxnSpPr>
          <p:nvPr/>
        </p:nvCxnSpPr>
        <p:spPr>
          <a:xfrm flipV="1">
            <a:off x="2928344" y="2438698"/>
            <a:ext cx="202579" cy="1066961"/>
          </a:xfrm>
          <a:prstGeom prst="straightConnector1">
            <a:avLst/>
          </a:prstGeom>
          <a:noFill/>
          <a:ln w="9525" cap="flat" cmpd="sng">
            <a:solidFill>
              <a:srgbClr val="FDEF7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9" name="Google Shape;279;g2982934ce9c_0_416"/>
          <p:cNvCxnSpPr>
            <a:cxnSpLocks/>
          </p:cNvCxnSpPr>
          <p:nvPr/>
        </p:nvCxnSpPr>
        <p:spPr>
          <a:xfrm>
            <a:off x="2928344" y="3505798"/>
            <a:ext cx="202579" cy="365164"/>
          </a:xfrm>
          <a:prstGeom prst="straightConnector1">
            <a:avLst/>
          </a:prstGeom>
          <a:noFill/>
          <a:ln w="9525" cap="flat" cmpd="sng">
            <a:solidFill>
              <a:srgbClr val="FDEF7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0" name="Google Shape;280;g2982934ce9c_0_416"/>
          <p:cNvCxnSpPr>
            <a:cxnSpLocks/>
          </p:cNvCxnSpPr>
          <p:nvPr/>
        </p:nvCxnSpPr>
        <p:spPr>
          <a:xfrm>
            <a:off x="2942556" y="3505858"/>
            <a:ext cx="244800" cy="1662900"/>
          </a:xfrm>
          <a:prstGeom prst="straightConnector1">
            <a:avLst/>
          </a:prstGeom>
          <a:noFill/>
          <a:ln w="9525" cap="flat" cmpd="sng">
            <a:solidFill>
              <a:srgbClr val="FDEF7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1" name="Google Shape;281;g2982934ce9c_0_416"/>
          <p:cNvCxnSpPr>
            <a:cxnSpLocks/>
          </p:cNvCxnSpPr>
          <p:nvPr/>
        </p:nvCxnSpPr>
        <p:spPr>
          <a:xfrm flipV="1">
            <a:off x="5678268" y="2046737"/>
            <a:ext cx="244906" cy="392162"/>
          </a:xfrm>
          <a:prstGeom prst="straightConnector1">
            <a:avLst/>
          </a:prstGeom>
          <a:noFill/>
          <a:ln w="9525" cap="flat" cmpd="sng">
            <a:solidFill>
              <a:srgbClr val="FDEF7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2" name="Google Shape;282;g2982934ce9c_0_416"/>
          <p:cNvCxnSpPr>
            <a:cxnSpLocks/>
          </p:cNvCxnSpPr>
          <p:nvPr/>
        </p:nvCxnSpPr>
        <p:spPr>
          <a:xfrm>
            <a:off x="5678268" y="2438837"/>
            <a:ext cx="244906" cy="707551"/>
          </a:xfrm>
          <a:prstGeom prst="straightConnector1">
            <a:avLst/>
          </a:prstGeom>
          <a:noFill/>
          <a:ln w="9525" cap="flat" cmpd="sng">
            <a:solidFill>
              <a:srgbClr val="FDEF7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3" name="Google Shape;283;g2982934ce9c_0_416"/>
          <p:cNvCxnSpPr>
            <a:cxnSpLocks/>
          </p:cNvCxnSpPr>
          <p:nvPr/>
        </p:nvCxnSpPr>
        <p:spPr>
          <a:xfrm rot="10800000" flipH="1">
            <a:off x="5678374" y="3146388"/>
            <a:ext cx="244800" cy="724500"/>
          </a:xfrm>
          <a:prstGeom prst="straightConnector1">
            <a:avLst/>
          </a:prstGeom>
          <a:noFill/>
          <a:ln w="9525" cap="flat" cmpd="sng">
            <a:solidFill>
              <a:srgbClr val="FDEF7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4" name="Google Shape;284;g2982934ce9c_0_416"/>
          <p:cNvCxnSpPr>
            <a:cxnSpLocks/>
          </p:cNvCxnSpPr>
          <p:nvPr/>
        </p:nvCxnSpPr>
        <p:spPr>
          <a:xfrm rot="10800000" flipH="1">
            <a:off x="5620456" y="4336500"/>
            <a:ext cx="302700" cy="883200"/>
          </a:xfrm>
          <a:prstGeom prst="straightConnector1">
            <a:avLst/>
          </a:prstGeom>
          <a:noFill/>
          <a:ln w="9525" cap="flat" cmpd="sng">
            <a:solidFill>
              <a:srgbClr val="FDEF7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5" name="Google Shape;285;g2982934ce9c_0_416"/>
          <p:cNvCxnSpPr>
            <a:cxnSpLocks/>
          </p:cNvCxnSpPr>
          <p:nvPr/>
        </p:nvCxnSpPr>
        <p:spPr>
          <a:xfrm>
            <a:off x="5658431" y="5219849"/>
            <a:ext cx="225300" cy="648000"/>
          </a:xfrm>
          <a:prstGeom prst="straightConnector1">
            <a:avLst/>
          </a:prstGeom>
          <a:noFill/>
          <a:ln w="9525" cap="flat" cmpd="sng">
            <a:solidFill>
              <a:srgbClr val="FDEF7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6" name="Google Shape;286;g2982934ce9c_0_416"/>
          <p:cNvCxnSpPr/>
          <p:nvPr/>
        </p:nvCxnSpPr>
        <p:spPr>
          <a:xfrm>
            <a:off x="8335174" y="2046675"/>
            <a:ext cx="409500" cy="48900"/>
          </a:xfrm>
          <a:prstGeom prst="straightConnector1">
            <a:avLst/>
          </a:prstGeom>
          <a:noFill/>
          <a:ln w="9525" cap="flat" cmpd="sng">
            <a:solidFill>
              <a:srgbClr val="FDEF7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7" name="Google Shape;287;g2982934ce9c_0_416"/>
          <p:cNvCxnSpPr>
            <a:cxnSpLocks/>
          </p:cNvCxnSpPr>
          <p:nvPr/>
        </p:nvCxnSpPr>
        <p:spPr>
          <a:xfrm flipV="1">
            <a:off x="8335174" y="1900188"/>
            <a:ext cx="384054" cy="1246161"/>
          </a:xfrm>
          <a:prstGeom prst="straightConnector1">
            <a:avLst/>
          </a:prstGeom>
          <a:noFill/>
          <a:ln w="9525" cap="flat" cmpd="sng">
            <a:solidFill>
              <a:srgbClr val="FDEF7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8" name="Google Shape;288;g2982934ce9c_0_416"/>
          <p:cNvCxnSpPr>
            <a:cxnSpLocks/>
          </p:cNvCxnSpPr>
          <p:nvPr/>
        </p:nvCxnSpPr>
        <p:spPr>
          <a:xfrm>
            <a:off x="8335174" y="3146388"/>
            <a:ext cx="344607" cy="12"/>
          </a:xfrm>
          <a:prstGeom prst="straightConnector1">
            <a:avLst/>
          </a:prstGeom>
          <a:noFill/>
          <a:ln w="9525" cap="flat" cmpd="sng">
            <a:solidFill>
              <a:srgbClr val="FDEF7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9" name="Google Shape;289;g2982934ce9c_0_416"/>
          <p:cNvCxnSpPr>
            <a:cxnSpLocks/>
          </p:cNvCxnSpPr>
          <p:nvPr/>
        </p:nvCxnSpPr>
        <p:spPr>
          <a:xfrm>
            <a:off x="8335174" y="3146388"/>
            <a:ext cx="396407" cy="1243813"/>
          </a:xfrm>
          <a:prstGeom prst="straightConnector1">
            <a:avLst/>
          </a:prstGeom>
          <a:noFill/>
          <a:ln w="9525" cap="flat" cmpd="sng">
            <a:solidFill>
              <a:srgbClr val="FDEF7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0" name="Google Shape;290;g2982934ce9c_0_416"/>
          <p:cNvCxnSpPr>
            <a:cxnSpLocks/>
          </p:cNvCxnSpPr>
          <p:nvPr/>
        </p:nvCxnSpPr>
        <p:spPr>
          <a:xfrm>
            <a:off x="8335155" y="4336500"/>
            <a:ext cx="396425" cy="53701"/>
          </a:xfrm>
          <a:prstGeom prst="straightConnector1">
            <a:avLst/>
          </a:prstGeom>
          <a:noFill/>
          <a:ln w="9525" cap="flat" cmpd="sng">
            <a:solidFill>
              <a:srgbClr val="FDEF7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1" name="Google Shape;291;g2982934ce9c_0_416"/>
          <p:cNvCxnSpPr>
            <a:cxnSpLocks/>
          </p:cNvCxnSpPr>
          <p:nvPr/>
        </p:nvCxnSpPr>
        <p:spPr>
          <a:xfrm rot="10800000" flipH="1">
            <a:off x="8374556" y="5659949"/>
            <a:ext cx="317700" cy="207900"/>
          </a:xfrm>
          <a:prstGeom prst="straightConnector1">
            <a:avLst/>
          </a:prstGeom>
          <a:noFill/>
          <a:ln w="9525" cap="flat" cmpd="sng">
            <a:solidFill>
              <a:srgbClr val="FDEF76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3" name="Google Shape;215;g2982934ce9c_0_380">
            <a:extLst>
              <a:ext uri="{FF2B5EF4-FFF2-40B4-BE49-F238E27FC236}">
                <a16:creationId xmlns:a16="http://schemas.microsoft.com/office/drawing/2014/main" id="{071640CF-9551-57B7-E4B7-1604CC2355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2848" y="5981900"/>
            <a:ext cx="1372949" cy="744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9a80ebe621_6_131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968333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How do you create a ripple effect map?</a:t>
            </a:r>
          </a:p>
        </p:txBody>
      </p:sp>
      <p:sp>
        <p:nvSpPr>
          <p:cNvPr id="205" name="Google Shape;205;g29a80ebe621_6_131"/>
          <p:cNvSpPr txBox="1"/>
          <p:nvPr/>
        </p:nvSpPr>
        <p:spPr>
          <a:xfrm>
            <a:off x="971550" y="1690511"/>
            <a:ext cx="10627933" cy="4176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93700">
              <a:buClr>
                <a:schemeClr val="lt1"/>
              </a:buClr>
              <a:buSzPts val="2600"/>
              <a:buFont typeface="Lato"/>
              <a:buChar char="●"/>
            </a:pP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Start with your </a:t>
            </a:r>
            <a:r>
              <a:rPr lang="en-US" sz="26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organisation</a:t>
            </a: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, project or aim in the </a:t>
            </a:r>
            <a:r>
              <a:rPr lang="en-US" sz="2600" dirty="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centre</a:t>
            </a:r>
            <a:endParaRPr lang="en-US" sz="2600" dirty="0" err="1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457200" indent="-393700">
              <a:buClr>
                <a:schemeClr val="lt1"/>
              </a:buClr>
              <a:buSzPts val="2600"/>
              <a:buFont typeface="Lato"/>
              <a:buChar char="●"/>
            </a:pPr>
            <a:endParaRPr lang="en-US"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indent="-393700">
              <a:buClr>
                <a:schemeClr val="lt1"/>
              </a:buClr>
              <a:buSzPts val="2600"/>
              <a:buFont typeface="Lato"/>
              <a:buChar char="●"/>
            </a:pP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Identify the actions or changes you have made and write these around the </a:t>
            </a:r>
            <a:r>
              <a:rPr lang="en-US" sz="2600" err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centre</a:t>
            </a: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like a mind map</a:t>
            </a:r>
            <a:endParaRPr sz="26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457200" indent="-393700">
              <a:buClr>
                <a:schemeClr val="lt1"/>
              </a:buClr>
              <a:buSzPts val="2600"/>
              <a:buFont typeface="Lato"/>
              <a:buChar char="●"/>
            </a:pPr>
            <a:endParaRPr lang="en-US" sz="2600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indent="-393700">
              <a:buClr>
                <a:schemeClr val="lt1"/>
              </a:buClr>
              <a:buSzPts val="2600"/>
              <a:buFont typeface="Lato"/>
              <a:buChar char="●"/>
            </a:pP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Identify the 'ripples' of impact that these actions/changes have had and write these as another layer</a:t>
            </a:r>
          </a:p>
          <a:p>
            <a:pPr marL="457200" lvl="0" indent="-39370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Lato"/>
              <a:buChar char="●"/>
            </a:pPr>
            <a:endParaRPr lang="en-US" sz="26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pPr marL="457200" indent="-393700">
              <a:buClr>
                <a:srgbClr val="FFFFFF"/>
              </a:buClr>
              <a:buSzPts val="2600"/>
              <a:buFont typeface="Lato"/>
              <a:buChar char="●"/>
            </a:pPr>
            <a:r>
              <a:rPr lang="en-US" sz="2600" dirty="0">
                <a:solidFill>
                  <a:schemeClr val="lt1"/>
                </a:solidFill>
                <a:latin typeface="Lato"/>
                <a:ea typeface="Lato"/>
                <a:cs typeface="Lato"/>
              </a:rPr>
              <a:t>Carry on until you run out of space or run out of impacts!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Lato"/>
              <a:buChar char="●"/>
            </a:pPr>
            <a:endParaRPr lang="en-US" sz="2600" dirty="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endParaRPr lang="en-US" sz="2600">
              <a:solidFill>
                <a:schemeClr val="lt1"/>
              </a:solidFill>
              <a:latin typeface="Lato"/>
              <a:ea typeface="Lato"/>
              <a:cs typeface="Lato"/>
            </a:endParaRPr>
          </a:p>
          <a:p>
            <a:endParaRPr lang="en-US" sz="2800">
              <a:solidFill>
                <a:schemeClr val="lt1"/>
              </a:solidFill>
              <a:latin typeface="Lato"/>
              <a:ea typeface="Lato"/>
              <a:cs typeface="Lato"/>
            </a:endParaRPr>
          </a:p>
        </p:txBody>
      </p:sp>
      <p:pic>
        <p:nvPicPr>
          <p:cNvPr id="3" name="Google Shape;215;g2982934ce9c_0_380">
            <a:extLst>
              <a:ext uri="{FF2B5EF4-FFF2-40B4-BE49-F238E27FC236}">
                <a16:creationId xmlns:a16="http://schemas.microsoft.com/office/drawing/2014/main" id="{DF25DE00-4906-8CD9-6861-B683D8D2C6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2848" y="5981900"/>
            <a:ext cx="1372949" cy="744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7293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D4670"/>
      </a:dk1>
      <a:lt1>
        <a:srgbClr val="FFFFFF"/>
      </a:lt1>
      <a:dk2>
        <a:srgbClr val="3D4670"/>
      </a:dk2>
      <a:lt2>
        <a:srgbClr val="FDEF76"/>
      </a:lt2>
      <a:accent1>
        <a:srgbClr val="FFFFFF"/>
      </a:accent1>
      <a:accent2>
        <a:srgbClr val="B7F0EA"/>
      </a:accent2>
      <a:accent3>
        <a:srgbClr val="FEF8A7"/>
      </a:accent3>
      <a:accent4>
        <a:srgbClr val="6A6A6A"/>
      </a:accent4>
      <a:accent5>
        <a:srgbClr val="3D4570"/>
      </a:accent5>
      <a:accent6>
        <a:srgbClr val="79DED5"/>
      </a:accent6>
      <a:hlink>
        <a:srgbClr val="FEF077"/>
      </a:hlink>
      <a:folHlink>
        <a:srgbClr val="FEFF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f96e52-15c4-4d5f-bf56-470e489b1ec9" xsi:nil="true"/>
    <lcf76f155ced4ddcb4097134ff3c332f xmlns="6ef42e07-5d27-4181-8dbd-e68a5d8d7fc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302EEA3F0B1D448F039CBB1710285E" ma:contentTypeVersion="15" ma:contentTypeDescription="Create a new document." ma:contentTypeScope="" ma:versionID="c76f5c9a16862cd9f043b22a25f4634a">
  <xsd:schema xmlns:xsd="http://www.w3.org/2001/XMLSchema" xmlns:xs="http://www.w3.org/2001/XMLSchema" xmlns:p="http://schemas.microsoft.com/office/2006/metadata/properties" xmlns:ns2="6ef42e07-5d27-4181-8dbd-e68a5d8d7fc0" xmlns:ns3="abf96e52-15c4-4d5f-bf56-470e489b1ec9" targetNamespace="http://schemas.microsoft.com/office/2006/metadata/properties" ma:root="true" ma:fieldsID="680dec9b485032bc7cad99af763d0121" ns2:_="" ns3:_="">
    <xsd:import namespace="6ef42e07-5d27-4181-8dbd-e68a5d8d7fc0"/>
    <xsd:import namespace="abf96e52-15c4-4d5f-bf56-470e489b1e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f42e07-5d27-4181-8dbd-e68a5d8d7f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02eada-e4a9-4e59-8e48-d65e5683c3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96e52-15c4-4d5f-bf56-470e489b1e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db2a5f7d-37c3-4f5a-9bee-526215b8248e}" ma:internalName="TaxCatchAll" ma:showField="CatchAllData" ma:web="abf96e52-15c4-4d5f-bf56-470e489b1e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D718C0-35AB-493F-9221-A07AC1046B5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D1E9EE-7CCB-4CED-A75B-03AC64D45D53}">
  <ds:schemaRefs>
    <ds:schemaRef ds:uri="http://schemas.microsoft.com/office/2006/metadata/properties"/>
    <ds:schemaRef ds:uri="http://schemas.microsoft.com/office/infopath/2007/PartnerControls"/>
    <ds:schemaRef ds:uri="abf96e52-15c4-4d5f-bf56-470e489b1ec9"/>
    <ds:schemaRef ds:uri="6ef42e07-5d27-4181-8dbd-e68a5d8d7fc0"/>
  </ds:schemaRefs>
</ds:datastoreItem>
</file>

<file path=customXml/itemProps3.xml><?xml version="1.0" encoding="utf-8"?>
<ds:datastoreItem xmlns:ds="http://schemas.openxmlformats.org/officeDocument/2006/customXml" ds:itemID="{8A7DF03A-DF85-475D-80A8-62B567D13C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f42e07-5d27-4181-8dbd-e68a5d8d7fc0"/>
    <ds:schemaRef ds:uri="abf96e52-15c4-4d5f-bf56-470e489b1e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Measuring the impact of your work with volunteers</vt:lpstr>
      <vt:lpstr>Agenda</vt:lpstr>
      <vt:lpstr>So you want to measure your impact?</vt:lpstr>
      <vt:lpstr>What is Ripple Effect Mapping?</vt:lpstr>
      <vt:lpstr>What is Ripple Effect Mapping?</vt:lpstr>
      <vt:lpstr>Who should be involved?</vt:lpstr>
      <vt:lpstr>What are 'ripples'?</vt:lpstr>
      <vt:lpstr>Example – from the action on the left, we have identified these subsequent 'ripples' of impact</vt:lpstr>
      <vt:lpstr>How do you create a ripple effect map?</vt:lpstr>
      <vt:lpstr>Some examples</vt:lpstr>
      <vt:lpstr>Create your ripple effect map</vt:lpstr>
      <vt:lpstr>Enhance your map</vt:lpstr>
      <vt:lpstr>What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for Volunteering</dc:title>
  <dc:creator>Hayley Trowbridge</dc:creator>
  <cp:revision>296</cp:revision>
  <dcterms:created xsi:type="dcterms:W3CDTF">2023-05-30T12:32:52Z</dcterms:created>
  <dcterms:modified xsi:type="dcterms:W3CDTF">2024-02-19T16:53:27Z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0x010100D2302EEA3F0B1D448F039CBB1710285E</vt:lpwstr>
  </property>
  <property fmtid="{D5CDD505-2E9C-101B-9397-08002B2CF9AE}" pid="3" name="MediaServiceImageTags">
    <vt:lpwstr/>
  </property>
</Properties>
</file>